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0" r:id="rId1"/>
  </p:sldMasterIdLst>
  <p:sldIdLst>
    <p:sldId id="256" r:id="rId2"/>
    <p:sldId id="279" r:id="rId3"/>
    <p:sldId id="258" r:id="rId4"/>
    <p:sldId id="275" r:id="rId5"/>
    <p:sldId id="276" r:id="rId6"/>
    <p:sldId id="259" r:id="rId7"/>
    <p:sldId id="277" r:id="rId8"/>
    <p:sldId id="260" r:id="rId9"/>
    <p:sldId id="274" r:id="rId10"/>
    <p:sldId id="261" r:id="rId11"/>
    <p:sldId id="278" r:id="rId12"/>
    <p:sldId id="262" r:id="rId13"/>
    <p:sldId id="263" r:id="rId14"/>
    <p:sldId id="273" r:id="rId15"/>
    <p:sldId id="265" r:id="rId16"/>
    <p:sldId id="270" r:id="rId1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660"/>
  </p:normalViewPr>
  <p:slideViewPr>
    <p:cSldViewPr>
      <p:cViewPr varScale="1">
        <p:scale>
          <a:sx n="68" d="100"/>
          <a:sy n="68" d="100"/>
        </p:scale>
        <p:origin x="-14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ytuł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2" name="Podtytuł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522847-DB64-4538-A29C-FC918D1FDC0A}" type="datetimeFigureOut">
              <a:rPr lang="pl-PL" smtClean="0"/>
              <a:pPr/>
              <a:t>2013-01-09</a:t>
            </a:fld>
            <a:endParaRPr lang="pl-PL"/>
          </a:p>
        </p:txBody>
      </p:sp>
      <p:sp>
        <p:nvSpPr>
          <p:cNvPr id="20" name="Symbol zastępczy stopki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10" name="Symbol zastępczy numeru slajd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8FEFBA-E3AF-4DF8-9A28-C4A2EC5535C7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522847-DB64-4538-A29C-FC918D1FDC0A}" type="datetimeFigureOut">
              <a:rPr lang="pl-PL" smtClean="0"/>
              <a:pPr/>
              <a:t>2013-01-09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8FEFBA-E3AF-4DF8-9A28-C4A2EC5535C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522847-DB64-4538-A29C-FC918D1FDC0A}" type="datetimeFigureOut">
              <a:rPr lang="pl-PL" smtClean="0"/>
              <a:pPr/>
              <a:t>2013-01-09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8FEFBA-E3AF-4DF8-9A28-C4A2EC5535C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522847-DB64-4538-A29C-FC918D1FDC0A}" type="datetimeFigureOut">
              <a:rPr lang="pl-PL" smtClean="0"/>
              <a:pPr/>
              <a:t>2013-01-09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8FEFBA-E3AF-4DF8-9A28-C4A2EC5535C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522847-DB64-4538-A29C-FC918D1FDC0A}" type="datetimeFigureOut">
              <a:rPr lang="pl-PL" smtClean="0"/>
              <a:pPr/>
              <a:t>2013-01-09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8FEFBA-E3AF-4DF8-9A28-C4A2EC5535C7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Prostokąt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522847-DB64-4538-A29C-FC918D1FDC0A}" type="datetimeFigureOut">
              <a:rPr lang="pl-PL" smtClean="0"/>
              <a:pPr/>
              <a:t>2013-01-09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8FEFBA-E3AF-4DF8-9A28-C4A2EC5535C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522847-DB64-4538-A29C-FC918D1FDC0A}" type="datetimeFigureOut">
              <a:rPr lang="pl-PL" smtClean="0"/>
              <a:pPr/>
              <a:t>2013-01-09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8FEFBA-E3AF-4DF8-9A28-C4A2EC5535C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522847-DB64-4538-A29C-FC918D1FDC0A}" type="datetimeFigureOut">
              <a:rPr lang="pl-PL" smtClean="0"/>
              <a:pPr/>
              <a:t>2013-01-09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8FEFBA-E3AF-4DF8-9A28-C4A2EC5535C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522847-DB64-4538-A29C-FC918D1FDC0A}" type="datetimeFigureOut">
              <a:rPr lang="pl-PL" smtClean="0"/>
              <a:pPr/>
              <a:t>2013-01-09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8FEFBA-E3AF-4DF8-9A28-C4A2EC5535C7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Prostokąt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522847-DB64-4538-A29C-FC918D1FDC0A}" type="datetimeFigureOut">
              <a:rPr lang="pl-PL" smtClean="0"/>
              <a:pPr/>
              <a:t>2013-01-09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8FEFBA-E3AF-4DF8-9A28-C4A2EC5535C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522847-DB64-4538-A29C-FC918D1FDC0A}" type="datetimeFigureOut">
              <a:rPr lang="pl-PL" smtClean="0"/>
              <a:pPr/>
              <a:t>2013-01-09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8FEFBA-E3AF-4DF8-9A28-C4A2EC5535C7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Prostokąt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9" name="Schemat blokowy: proce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Schemat blokowy: proce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ycinek koł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ierścień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Symbol zastępczy tytułu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Symbol zastępczy tekstu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24" name="Symbol zastępczy daty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D522847-DB64-4538-A29C-FC918D1FDC0A}" type="datetimeFigureOut">
              <a:rPr lang="pl-PL" smtClean="0"/>
              <a:pPr/>
              <a:t>2013-01-09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pl-PL"/>
          </a:p>
        </p:txBody>
      </p:sp>
      <p:sp>
        <p:nvSpPr>
          <p:cNvPr id="22" name="Symbol zastępczy numeru slajd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78FEFBA-E3AF-4DF8-9A28-C4A2EC5535C7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5" name="Prostokąt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transition>
    <p:wipe dir="r"/>
  </p:transition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643042" y="1357298"/>
            <a:ext cx="6815158" cy="2647766"/>
          </a:xfrm>
        </p:spPr>
        <p:txBody>
          <a:bodyPr>
            <a:noAutofit/>
          </a:bodyPr>
          <a:lstStyle/>
          <a:p>
            <a:pPr algn="ctr"/>
            <a:r>
              <a:rPr lang="pl-PL" sz="1000" dirty="0" smtClean="0"/>
              <a:t/>
            </a:r>
            <a:br>
              <a:rPr lang="pl-PL" sz="1000" dirty="0" smtClean="0"/>
            </a:br>
            <a:r>
              <a:rPr lang="pl-PL" sz="1000" dirty="0" smtClean="0"/>
              <a:t/>
            </a:r>
            <a:br>
              <a:rPr lang="pl-PL" sz="1000" dirty="0" smtClean="0"/>
            </a:br>
            <a:r>
              <a:rPr lang="pl-PL" sz="1000" dirty="0" smtClean="0"/>
              <a:t/>
            </a:r>
            <a:br>
              <a:rPr lang="pl-PL" sz="1000" dirty="0" smtClean="0"/>
            </a:br>
            <a:r>
              <a:rPr lang="pl-PL" sz="1000" dirty="0" smtClean="0"/>
              <a:t/>
            </a:r>
            <a:br>
              <a:rPr lang="pl-PL" sz="1000" dirty="0" smtClean="0"/>
            </a:br>
            <a:r>
              <a:rPr lang="pl-PL" sz="1000" dirty="0" smtClean="0"/>
              <a:t/>
            </a:r>
            <a:br>
              <a:rPr lang="pl-PL" sz="1000" dirty="0" smtClean="0"/>
            </a:br>
            <a:r>
              <a:rPr lang="pl-PL" sz="1000" dirty="0" smtClean="0"/>
              <a:t/>
            </a:r>
            <a:br>
              <a:rPr lang="pl-PL" sz="1000" dirty="0" smtClean="0"/>
            </a:br>
            <a:r>
              <a:rPr lang="pl-PL" sz="1000" dirty="0" smtClean="0"/>
              <a:t/>
            </a:r>
            <a:br>
              <a:rPr lang="pl-PL" sz="1000" dirty="0" smtClean="0"/>
            </a:br>
            <a:r>
              <a:rPr lang="pl-PL" sz="4500" dirty="0" smtClean="0"/>
              <a:t>Koncepcja </a:t>
            </a:r>
            <a:br>
              <a:rPr lang="pl-PL" sz="4500" dirty="0" smtClean="0"/>
            </a:br>
            <a:r>
              <a:rPr lang="pl-PL" sz="4500" dirty="0" smtClean="0"/>
              <a:t>funkcjonowania i rozwoju </a:t>
            </a:r>
            <a:br>
              <a:rPr lang="pl-PL" sz="4500" dirty="0" smtClean="0"/>
            </a:br>
            <a:r>
              <a:rPr lang="pl-PL" sz="4500" dirty="0" smtClean="0"/>
              <a:t>Zespołu Szkół</a:t>
            </a:r>
            <a:br>
              <a:rPr lang="pl-PL" sz="4500" dirty="0" smtClean="0"/>
            </a:br>
            <a:r>
              <a:rPr lang="pl-PL" sz="4500" dirty="0" smtClean="0"/>
              <a:t> im. Polskich Noblistów </a:t>
            </a:r>
            <a:br>
              <a:rPr lang="pl-PL" sz="4500" dirty="0" smtClean="0"/>
            </a:br>
            <a:r>
              <a:rPr lang="pl-PL" sz="4500" dirty="0" smtClean="0"/>
              <a:t>w Walimiu</a:t>
            </a:r>
            <a:endParaRPr lang="pl-PL" sz="45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 flipV="1">
            <a:off x="1619672" y="4077072"/>
            <a:ext cx="7363544" cy="1800200"/>
          </a:xfrm>
        </p:spPr>
        <p:txBody>
          <a:bodyPr anchor="ctr">
            <a:normAutofit/>
          </a:bodyPr>
          <a:lstStyle/>
          <a:p>
            <a:pPr algn="ctr"/>
            <a:r>
              <a:rPr lang="pl-PL" dirty="0" smtClean="0"/>
              <a:t> </a:t>
            </a:r>
            <a:endParaRPr lang="pl-P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5396" y="4077072"/>
            <a:ext cx="1500499" cy="1898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4105258"/>
            <a:ext cx="1584176" cy="1648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99592" y="357166"/>
            <a:ext cx="8034096" cy="6500834"/>
          </a:xfrm>
        </p:spPr>
        <p:txBody>
          <a:bodyPr>
            <a:normAutofit fontScale="92500" lnSpcReduction="10000"/>
          </a:bodyPr>
          <a:lstStyle/>
          <a:p>
            <a:r>
              <a:rPr lang="pl-PL" sz="3000" dirty="0" smtClean="0"/>
              <a:t>upowszechnianie stosowania metod efektywnego uczenia się, treningu pamięci np.: mnemotechniki</a:t>
            </a:r>
          </a:p>
          <a:p>
            <a:endParaRPr lang="pl-PL" sz="3000" dirty="0" smtClean="0"/>
          </a:p>
          <a:p>
            <a:r>
              <a:rPr lang="pl-PL" sz="3000" dirty="0" smtClean="0"/>
              <a:t>spójne działania nauczycieli uczących różne grupy wiekowe gwarancją osiągnięcia  sukcesu edukacyjnego ucznia;</a:t>
            </a:r>
          </a:p>
          <a:p>
            <a:endParaRPr lang="pl-PL" sz="3000" dirty="0" smtClean="0"/>
          </a:p>
          <a:p>
            <a:r>
              <a:rPr lang="pl-PL" sz="3000" dirty="0" smtClean="0"/>
              <a:t>współpracę zespołów rady pedagogicznej,</a:t>
            </a:r>
          </a:p>
          <a:p>
            <a:pPr>
              <a:buNone/>
            </a:pPr>
            <a:r>
              <a:rPr lang="pl-PL" sz="3000" dirty="0" smtClean="0"/>
              <a:t>   np.  w zakresie wykorzystania analizy wyników zewnętrznych sprawdzianów i egzaminów oraz testów diagnozujących;</a:t>
            </a:r>
          </a:p>
          <a:p>
            <a:endParaRPr lang="pl-PL" sz="3000" dirty="0" smtClean="0"/>
          </a:p>
          <a:p>
            <a:r>
              <a:rPr lang="pl-PL" sz="3000" dirty="0" smtClean="0"/>
              <a:t>atrakcyjnie prowadzone zajęcia z wykorzystaniem nowoczesnych metod nauczania, np. wykorzystanie tablic interaktywnych.</a:t>
            </a:r>
          </a:p>
          <a:p>
            <a:pPr algn="just"/>
            <a:endParaRPr lang="pl-PL" b="1" dirty="0" smtClean="0"/>
          </a:p>
          <a:p>
            <a:endParaRPr lang="pl-PL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35608" y="332656"/>
            <a:ext cx="7498080" cy="59157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sz="3000" dirty="0" smtClean="0"/>
              <a:t> </a:t>
            </a:r>
            <a:endParaRPr lang="pl-PL" sz="3000" dirty="0" smtClean="0"/>
          </a:p>
          <a:p>
            <a:r>
              <a:rPr lang="pl-PL" sz="2800" dirty="0" smtClean="0"/>
              <a:t>Zachęcanie </a:t>
            </a:r>
            <a:r>
              <a:rPr lang="pl-PL" sz="2800" dirty="0" smtClean="0"/>
              <a:t>i przygotowywanie uczniów do konkursów;</a:t>
            </a:r>
          </a:p>
          <a:p>
            <a:endParaRPr lang="pl-PL" sz="2800" dirty="0" smtClean="0"/>
          </a:p>
          <a:p>
            <a:r>
              <a:rPr lang="pl-PL" sz="2800" dirty="0" smtClean="0"/>
              <a:t>wczesne diagnozowanie uczniów pod względem ich możliwości i potrzeb edukacyjnych;</a:t>
            </a:r>
          </a:p>
          <a:p>
            <a:endParaRPr lang="pl-PL" sz="2800" dirty="0" smtClean="0"/>
          </a:p>
          <a:p>
            <a:r>
              <a:rPr lang="pl-PL" sz="2800" dirty="0" smtClean="0"/>
              <a:t>indywidualizację nauczania;</a:t>
            </a:r>
          </a:p>
          <a:p>
            <a:endParaRPr lang="pl-PL" sz="2800" dirty="0" smtClean="0"/>
          </a:p>
          <a:p>
            <a:r>
              <a:rPr lang="pl-PL" sz="2800" dirty="0" smtClean="0"/>
              <a:t>podnoszenie kompetencji pedagogicznych zgodnie z powstającymi potrzebami rozwojowymi szkoły;</a:t>
            </a:r>
            <a:endParaRPr lang="pl-PL" sz="28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55576" y="785794"/>
            <a:ext cx="8178112" cy="5739550"/>
          </a:xfrm>
        </p:spPr>
        <p:txBody>
          <a:bodyPr/>
          <a:lstStyle/>
          <a:p>
            <a:pPr algn="ctr">
              <a:lnSpc>
                <a:spcPct val="150000"/>
              </a:lnSpc>
              <a:buNone/>
            </a:pPr>
            <a:r>
              <a:rPr lang="pl-PL" b="1" i="1" dirty="0">
                <a:latin typeface="Garamond" pitchFamily="18" charset="0"/>
              </a:rPr>
              <a:t>„</a:t>
            </a:r>
            <a:r>
              <a:rPr lang="pl-PL" b="1" i="1" dirty="0">
                <a:latin typeface="Book Antiqua" pitchFamily="18" charset="0"/>
              </a:rPr>
              <a:t>Rzeczą dla człowieka najważniejszą jest wychowanie. Albowiem każda rzecz dobrze rozpoczęta daje nadzieję dobrego wyniku. Tak też, jeśli młodemu zaszczepisz zacne wychowanie, będzie </a:t>
            </a:r>
            <a:r>
              <a:rPr lang="pl-PL" b="1" i="1" dirty="0" smtClean="0">
                <a:latin typeface="Book Antiqua" pitchFamily="18" charset="0"/>
              </a:rPr>
              <a:t>się ono </a:t>
            </a:r>
            <a:r>
              <a:rPr lang="pl-PL" b="1" i="1" dirty="0">
                <a:latin typeface="Book Antiqua" pitchFamily="18" charset="0"/>
              </a:rPr>
              <a:t>zielenić </a:t>
            </a:r>
            <a:r>
              <a:rPr lang="pl-PL" b="1" i="1" dirty="0" smtClean="0">
                <a:latin typeface="Book Antiqua" pitchFamily="18" charset="0"/>
              </a:rPr>
              <a:t>i </a:t>
            </a:r>
            <a:r>
              <a:rPr lang="pl-PL" b="1" i="1" dirty="0">
                <a:latin typeface="Book Antiqua" pitchFamily="18" charset="0"/>
              </a:rPr>
              <a:t>kwitnąć przez całe życie, </a:t>
            </a:r>
            <a:endParaRPr lang="pl-PL" b="1" i="1" dirty="0" smtClean="0">
              <a:latin typeface="Book Antiqua" pitchFamily="18" charset="0"/>
            </a:endParaRPr>
          </a:p>
          <a:p>
            <a:pPr algn="ctr">
              <a:lnSpc>
                <a:spcPct val="150000"/>
              </a:lnSpc>
              <a:buNone/>
            </a:pPr>
            <a:r>
              <a:rPr lang="pl-PL" b="1" i="1" dirty="0" smtClean="0">
                <a:latin typeface="Book Antiqua" pitchFamily="18" charset="0"/>
              </a:rPr>
              <a:t>i </a:t>
            </a:r>
            <a:r>
              <a:rPr lang="pl-PL" b="1" i="1" dirty="0">
                <a:latin typeface="Book Antiqua" pitchFamily="18" charset="0"/>
              </a:rPr>
              <a:t>nie zniszczy go ani deszcz, ani susza”.</a:t>
            </a:r>
            <a:endParaRPr lang="pl-PL" dirty="0">
              <a:latin typeface="Book Antiqua" pitchFamily="18" charset="0"/>
            </a:endParaRPr>
          </a:p>
          <a:p>
            <a:pPr algn="r">
              <a:buNone/>
            </a:pPr>
            <a:r>
              <a:rPr lang="pl-PL" sz="2000" b="1" i="1" dirty="0" smtClean="0">
                <a:latin typeface="Garamond" pitchFamily="18" charset="0"/>
              </a:rPr>
              <a:t>                                       Antyfon Sofista</a:t>
            </a:r>
            <a:endParaRPr lang="pl-PL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Oddziaływania wychowawcze </a:t>
            </a:r>
            <a:br>
              <a:rPr lang="pl-PL" dirty="0" smtClean="0"/>
            </a:br>
            <a:r>
              <a:rPr lang="pl-PL" dirty="0" smtClean="0"/>
              <a:t>i opiekuńcze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35608" y="1714488"/>
            <a:ext cx="7498080" cy="4533912"/>
          </a:xfrm>
        </p:spPr>
        <p:txBody>
          <a:bodyPr>
            <a:normAutofit fontScale="77500" lnSpcReduction="20000"/>
          </a:bodyPr>
          <a:lstStyle/>
          <a:p>
            <a:r>
              <a:rPr lang="pl-PL" sz="3000" dirty="0" smtClean="0"/>
              <a:t>wszystkie działania pedagogiczne skierowane są na dobro ucznia;</a:t>
            </a:r>
          </a:p>
          <a:p>
            <a:endParaRPr lang="pl-PL" sz="3000" dirty="0" smtClean="0"/>
          </a:p>
          <a:p>
            <a:r>
              <a:rPr lang="pl-PL" sz="3000" dirty="0" smtClean="0"/>
              <a:t>dbamy o rozwój osobowy ucznia, postrzegamy go w kategoriach podmiotowości, godności, wolności, niepowtarzalności;</a:t>
            </a:r>
          </a:p>
          <a:p>
            <a:endParaRPr lang="pl-PL" sz="3000" dirty="0" smtClean="0"/>
          </a:p>
          <a:p>
            <a:r>
              <a:rPr lang="pl-PL" sz="3000" dirty="0"/>
              <a:t>w</a:t>
            </a:r>
            <a:r>
              <a:rPr lang="pl-PL" sz="3000" dirty="0" smtClean="0"/>
              <a:t> celu zapobiegania zjawiskom patologicznym,  </a:t>
            </a:r>
            <a:r>
              <a:rPr lang="pl-PL" sz="3000" dirty="0"/>
              <a:t>u</a:t>
            </a:r>
            <a:r>
              <a:rPr lang="pl-PL" sz="3000" dirty="0" smtClean="0"/>
              <a:t>czymy młodzież jak  może zagospodarować swój czas wolny;</a:t>
            </a:r>
            <a:r>
              <a:rPr lang="pl-PL" sz="2800" dirty="0" smtClean="0"/>
              <a:t> </a:t>
            </a:r>
          </a:p>
          <a:p>
            <a:pPr>
              <a:buNone/>
            </a:pPr>
            <a:endParaRPr lang="pl-PL" sz="2800" dirty="0" smtClean="0"/>
          </a:p>
          <a:p>
            <a:r>
              <a:rPr lang="pl-PL" sz="2800" dirty="0" smtClean="0"/>
              <a:t>udział w akcjach charytatywnych, prozdrowotnych i ekologicznych;</a:t>
            </a:r>
          </a:p>
          <a:p>
            <a:endParaRPr lang="pl-PL" sz="3000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15616" y="642918"/>
            <a:ext cx="7818072" cy="5810418"/>
          </a:xfrm>
        </p:spPr>
        <p:txBody>
          <a:bodyPr>
            <a:normAutofit fontScale="85000" lnSpcReduction="20000"/>
          </a:bodyPr>
          <a:lstStyle/>
          <a:p>
            <a:r>
              <a:rPr lang="pl-PL" sz="2800" dirty="0" smtClean="0"/>
              <a:t>współpraca z instytucjami wspomagającymi  proces wychowawczo-opiekuńczy;</a:t>
            </a:r>
          </a:p>
          <a:p>
            <a:endParaRPr lang="pl-PL" sz="2800" dirty="0" smtClean="0"/>
          </a:p>
          <a:p>
            <a:r>
              <a:rPr lang="pl-PL" sz="2800" dirty="0" smtClean="0"/>
              <a:t>podnoszenie kultury osobistej uczniów i dyscypliny w szkole;</a:t>
            </a:r>
          </a:p>
          <a:p>
            <a:r>
              <a:rPr lang="pl-PL" sz="2800" dirty="0" smtClean="0"/>
              <a:t>uczenie skutecznego rozwiązywania problemów, asertywności;</a:t>
            </a:r>
          </a:p>
          <a:p>
            <a:pPr>
              <a:buNone/>
            </a:pPr>
            <a:endParaRPr lang="pl-PL" sz="2800" dirty="0" smtClean="0"/>
          </a:p>
          <a:p>
            <a:r>
              <a:rPr lang="pl-PL" sz="2800" dirty="0" smtClean="0"/>
              <a:t>uczenie zgodnego współżycia i umiejętności pracy zespołowej;</a:t>
            </a:r>
          </a:p>
          <a:p>
            <a:pPr>
              <a:buNone/>
            </a:pPr>
            <a:endParaRPr lang="pl-PL" sz="2800" dirty="0" smtClean="0"/>
          </a:p>
          <a:p>
            <a:r>
              <a:rPr lang="pl-PL" sz="2800" dirty="0" smtClean="0"/>
              <a:t>kultywowanie i tworzenie tradycji szkoły;</a:t>
            </a:r>
          </a:p>
          <a:p>
            <a:endParaRPr lang="pl-PL" sz="2800" dirty="0" smtClean="0"/>
          </a:p>
          <a:p>
            <a:r>
              <a:rPr lang="pl-PL" sz="2800" dirty="0" smtClean="0"/>
              <a:t>diagnoza sytuacji rodzinnej ucznia w celu zorganizowania optymalnej pomocy i odpowiedniego ukierunkowania  pracy wychowawczej.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>Modernizacja bazy dydaktycznej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43608" y="2143116"/>
            <a:ext cx="7890080" cy="4105284"/>
          </a:xfrm>
        </p:spPr>
        <p:txBody>
          <a:bodyPr/>
          <a:lstStyle/>
          <a:p>
            <a:r>
              <a:rPr lang="pl-PL" sz="2800" dirty="0"/>
              <a:t>u</a:t>
            </a:r>
            <a:r>
              <a:rPr lang="pl-PL" sz="2800" dirty="0" smtClean="0"/>
              <a:t>nowocześnianie bazy dydaktycznej;</a:t>
            </a:r>
          </a:p>
          <a:p>
            <a:endParaRPr lang="pl-PL" sz="2800" dirty="0" smtClean="0"/>
          </a:p>
          <a:p>
            <a:r>
              <a:rPr lang="pl-PL" sz="2800" dirty="0"/>
              <a:t>w</a:t>
            </a:r>
            <a:r>
              <a:rPr lang="pl-PL" sz="2800" dirty="0" smtClean="0"/>
              <a:t>zbogacanie księgozbioru;</a:t>
            </a:r>
          </a:p>
          <a:p>
            <a:endParaRPr lang="pl-PL" sz="2800" dirty="0" smtClean="0"/>
          </a:p>
          <a:p>
            <a:r>
              <a:rPr lang="pl-PL" sz="2800" dirty="0" smtClean="0"/>
              <a:t>tworzenie klasopracowni tematycznych;</a:t>
            </a:r>
          </a:p>
          <a:p>
            <a:endParaRPr lang="pl-PL" sz="2800" dirty="0" smtClean="0"/>
          </a:p>
          <a:p>
            <a:r>
              <a:rPr lang="pl-PL" sz="2800" dirty="0" smtClean="0"/>
              <a:t>tworzenie dodatkowych terenów rekreacyjnych;</a:t>
            </a:r>
          </a:p>
          <a:p>
            <a:endParaRPr lang="pl-PL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55576" y="1447800"/>
            <a:ext cx="8178112" cy="4800600"/>
          </a:xfrm>
        </p:spPr>
        <p:txBody>
          <a:bodyPr/>
          <a:lstStyle/>
          <a:p>
            <a:pPr algn="ctr">
              <a:buNone/>
            </a:pPr>
            <a:endParaRPr lang="pl-PL" dirty="0"/>
          </a:p>
          <a:p>
            <a:pPr algn="ctr">
              <a:buNone/>
            </a:pPr>
            <a:r>
              <a:rPr lang="pl-PL" sz="5400" b="1" dirty="0" smtClean="0">
                <a:latin typeface="Book Antiqua" pitchFamily="18" charset="0"/>
              </a:rPr>
              <a:t>Dobra opinia o szkole</a:t>
            </a:r>
          </a:p>
          <a:p>
            <a:pPr algn="ctr">
              <a:buNone/>
            </a:pPr>
            <a:r>
              <a:rPr lang="pl-PL" sz="5400" b="1" dirty="0" smtClean="0">
                <a:latin typeface="Book Antiqua" pitchFamily="18" charset="0"/>
              </a:rPr>
              <a:t>- najlepszą reklamą</a:t>
            </a:r>
            <a:endParaRPr lang="pl-PL" sz="5400" b="1" dirty="0">
              <a:latin typeface="Book Antiqua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71600" y="692696"/>
            <a:ext cx="7962088" cy="555570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l-PL" sz="2600" dirty="0" smtClean="0"/>
              <a:t>W skład </a:t>
            </a:r>
          </a:p>
          <a:p>
            <a:pPr algn="ctr">
              <a:buNone/>
            </a:pPr>
            <a:r>
              <a:rPr lang="pl-PL" sz="2600" b="1" dirty="0" smtClean="0"/>
              <a:t>Zespołu Szkół im. Polskich Noblistów w Walimiu </a:t>
            </a:r>
            <a:r>
              <a:rPr lang="pl-PL" sz="2600" dirty="0" smtClean="0"/>
              <a:t>wchodzą:</a:t>
            </a:r>
          </a:p>
          <a:p>
            <a:pPr algn="just">
              <a:buNone/>
            </a:pPr>
            <a:r>
              <a:rPr lang="pl-PL" sz="2600" b="1" dirty="0" smtClean="0"/>
              <a:t>Publiczna Szkoła Podstawowa </a:t>
            </a:r>
            <a:r>
              <a:rPr lang="pl-PL" sz="2600" dirty="0" smtClean="0"/>
              <a:t>licząca 168 uczniów, w tym 50 przedszkolaków,</a:t>
            </a:r>
          </a:p>
          <a:p>
            <a:pPr algn="just">
              <a:buNone/>
            </a:pPr>
            <a:r>
              <a:rPr lang="pl-PL" sz="2600" b="1" dirty="0" smtClean="0"/>
              <a:t>Publiczne Gimnazjum </a:t>
            </a:r>
            <a:r>
              <a:rPr lang="pl-PL" sz="2600" dirty="0" smtClean="0"/>
              <a:t>do którego uczęszcza 100 uczniów.</a:t>
            </a:r>
          </a:p>
          <a:p>
            <a:pPr algn="just">
              <a:buNone/>
            </a:pPr>
            <a:r>
              <a:rPr lang="pl-PL" sz="2600" dirty="0" smtClean="0"/>
              <a:t>   Kształcenie prowadzi 31 nauczycieli. </a:t>
            </a:r>
          </a:p>
          <a:p>
            <a:pPr algn="just">
              <a:buNone/>
            </a:pPr>
            <a:r>
              <a:rPr lang="pl-PL" sz="2600" dirty="0" smtClean="0"/>
              <a:t>   Ponadto w szkole zatrudnionych jest 13 pracowników   niepedagogicznych</a:t>
            </a:r>
            <a:r>
              <a:rPr lang="pl-PL" sz="2800" dirty="0" smtClean="0"/>
              <a:t>.</a:t>
            </a:r>
            <a:endParaRPr lang="pl-PL" sz="28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00100" y="274638"/>
            <a:ext cx="7933588" cy="1143000"/>
          </a:xfrm>
        </p:spPr>
        <p:txBody>
          <a:bodyPr>
            <a:normAutofit fontScale="90000"/>
          </a:bodyPr>
          <a:lstStyle/>
          <a:p>
            <a:r>
              <a:rPr lang="pl-PL" b="1" dirty="0" smtClean="0"/>
              <a:t>Kierunki rozwoju w oparciu </a:t>
            </a:r>
            <a:br>
              <a:rPr lang="pl-PL" b="1" dirty="0" smtClean="0"/>
            </a:br>
            <a:r>
              <a:rPr lang="pl-PL" b="1" dirty="0" smtClean="0"/>
              <a:t>o analizę mocnych i słabych stron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28662" y="1447800"/>
            <a:ext cx="8005026" cy="505303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l-PL" sz="2800" u="sng" dirty="0" smtClean="0"/>
              <a:t>Do mocnych stron należą</a:t>
            </a:r>
            <a:r>
              <a:rPr lang="pl-PL" sz="2800" dirty="0" smtClean="0"/>
              <a:t>:</a:t>
            </a:r>
          </a:p>
          <a:p>
            <a:r>
              <a:rPr lang="pl-PL" sz="2800" dirty="0" smtClean="0"/>
              <a:t>wysoko wykwalifikowana kadra, zaangażowana </a:t>
            </a:r>
          </a:p>
          <a:p>
            <a:pPr>
              <a:buNone/>
            </a:pPr>
            <a:r>
              <a:rPr lang="pl-PL" sz="2800" dirty="0" smtClean="0"/>
              <a:t>   w życie szkoły;</a:t>
            </a:r>
          </a:p>
          <a:p>
            <a:endParaRPr lang="pl-PL" sz="2800" dirty="0" smtClean="0"/>
          </a:p>
          <a:p>
            <a:r>
              <a:rPr lang="pl-PL" sz="2800" dirty="0" smtClean="0"/>
              <a:t>dobre wyniki </a:t>
            </a:r>
            <a:r>
              <a:rPr lang="pl-PL" sz="2800" smtClean="0"/>
              <a:t>egzaminów zewnętrznych;</a:t>
            </a:r>
            <a:endParaRPr lang="pl-PL" sz="2800" dirty="0" smtClean="0"/>
          </a:p>
          <a:p>
            <a:endParaRPr lang="pl-PL" sz="2800" dirty="0" smtClean="0"/>
          </a:p>
          <a:p>
            <a:r>
              <a:rPr lang="pl-PL" sz="2800" dirty="0" smtClean="0"/>
              <a:t>wyrównywanie szans edukacyjnych uczniów poprzez realizację projektów;</a:t>
            </a:r>
          </a:p>
          <a:p>
            <a:endParaRPr lang="pl-PL" sz="2800" dirty="0" smtClean="0"/>
          </a:p>
          <a:p>
            <a:r>
              <a:rPr lang="pl-PL" sz="2800" dirty="0" smtClean="0"/>
              <a:t>bezpieczeństwo w szkole;</a:t>
            </a:r>
          </a:p>
          <a:p>
            <a:endParaRPr lang="pl-PL" sz="2800" dirty="0" smtClean="0"/>
          </a:p>
          <a:p>
            <a:endParaRPr lang="pl-PL" sz="2800" dirty="0" smtClean="0"/>
          </a:p>
          <a:p>
            <a:endParaRPr lang="pl-PL" sz="2800" dirty="0" smtClean="0"/>
          </a:p>
          <a:p>
            <a:endParaRPr lang="pl-PL" sz="2800"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28662" y="260648"/>
            <a:ext cx="8005026" cy="6264696"/>
          </a:xfrm>
        </p:spPr>
        <p:txBody>
          <a:bodyPr>
            <a:normAutofit fontScale="85000" lnSpcReduction="20000"/>
          </a:bodyPr>
          <a:lstStyle/>
          <a:p>
            <a:endParaRPr lang="pl-PL" sz="3000" dirty="0" smtClean="0"/>
          </a:p>
          <a:p>
            <a:r>
              <a:rPr lang="pl-PL" sz="3000" dirty="0" smtClean="0"/>
              <a:t>sukcesy uczniów;</a:t>
            </a:r>
          </a:p>
          <a:p>
            <a:endParaRPr lang="pl-PL" sz="3000" dirty="0" smtClean="0"/>
          </a:p>
          <a:p>
            <a:r>
              <a:rPr lang="pl-PL" sz="3000" dirty="0" smtClean="0"/>
              <a:t>opieka logopedyczna, pedagogiczna, świetlicowa</a:t>
            </a:r>
          </a:p>
          <a:p>
            <a:pPr>
              <a:buNone/>
            </a:pPr>
            <a:r>
              <a:rPr lang="pl-PL" sz="3000" dirty="0" smtClean="0"/>
              <a:t>   i terapeutyczna;</a:t>
            </a:r>
          </a:p>
          <a:p>
            <a:endParaRPr lang="pl-PL" sz="3000" dirty="0" smtClean="0"/>
          </a:p>
          <a:p>
            <a:r>
              <a:rPr lang="pl-PL" sz="3000" dirty="0" smtClean="0"/>
              <a:t>współpraca zagraniczna;</a:t>
            </a:r>
          </a:p>
          <a:p>
            <a:endParaRPr lang="pl-PL" sz="3000" dirty="0" smtClean="0"/>
          </a:p>
          <a:p>
            <a:r>
              <a:rPr lang="pl-PL" sz="3000" dirty="0" smtClean="0"/>
              <a:t>działalność charytatywna, prozdrowotna</a:t>
            </a:r>
          </a:p>
          <a:p>
            <a:pPr>
              <a:buNone/>
            </a:pPr>
            <a:r>
              <a:rPr lang="pl-PL" sz="3000" dirty="0" smtClean="0"/>
              <a:t>   i ekologiczna;</a:t>
            </a:r>
          </a:p>
          <a:p>
            <a:endParaRPr lang="pl-PL" sz="3000" dirty="0" smtClean="0"/>
          </a:p>
          <a:p>
            <a:r>
              <a:rPr lang="pl-PL" sz="3000" dirty="0" smtClean="0"/>
              <a:t>klasopracownie wyposażone w nowoczesne pomoce dydaktyczne;</a:t>
            </a:r>
          </a:p>
          <a:p>
            <a:endParaRPr lang="pl-PL" sz="3000" dirty="0" smtClean="0"/>
          </a:p>
          <a:p>
            <a:r>
              <a:rPr lang="pl-PL" sz="3000" dirty="0" smtClean="0"/>
              <a:t>rozwój w zakresie informatyzacji</a:t>
            </a:r>
            <a:r>
              <a:rPr lang="pl-PL" sz="2800" dirty="0" smtClean="0"/>
              <a:t>;</a:t>
            </a:r>
          </a:p>
          <a:p>
            <a:endParaRPr lang="pl-PL" sz="2800" dirty="0" smtClean="0"/>
          </a:p>
          <a:p>
            <a:endParaRPr lang="pl-PL" sz="2800" dirty="0" smtClean="0"/>
          </a:p>
          <a:p>
            <a:endParaRPr lang="pl-PL" sz="2800"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00100" y="857232"/>
            <a:ext cx="7933588" cy="5391168"/>
          </a:xfrm>
        </p:spPr>
        <p:txBody>
          <a:bodyPr/>
          <a:lstStyle/>
          <a:p>
            <a:r>
              <a:rPr lang="pl-PL" sz="2800" dirty="0" smtClean="0"/>
              <a:t>pozytywny wizerunek szkoły w środowisku;</a:t>
            </a:r>
          </a:p>
          <a:p>
            <a:endParaRPr lang="pl-PL" sz="2800" dirty="0" smtClean="0"/>
          </a:p>
          <a:p>
            <a:r>
              <a:rPr lang="pl-PL" sz="2800" dirty="0" smtClean="0"/>
              <a:t>bogata oferta zajęć pozalekcyjnych;</a:t>
            </a:r>
          </a:p>
          <a:p>
            <a:pPr>
              <a:buNone/>
            </a:pPr>
            <a:endParaRPr lang="pl-PL" sz="2800" dirty="0" smtClean="0"/>
          </a:p>
          <a:p>
            <a:r>
              <a:rPr lang="pl-PL" sz="2800" dirty="0" smtClean="0"/>
              <a:t>bardzo dobra baza sportowo-rekreacyjna;</a:t>
            </a:r>
          </a:p>
          <a:p>
            <a:endParaRPr lang="pl-PL" sz="2800" dirty="0" smtClean="0"/>
          </a:p>
          <a:p>
            <a:r>
              <a:rPr lang="pl-PL" sz="2800" dirty="0" smtClean="0"/>
              <a:t>stołówka szkolna, sklepik;</a:t>
            </a:r>
          </a:p>
          <a:p>
            <a:endParaRPr lang="pl-PL" sz="2800" dirty="0" smtClean="0"/>
          </a:p>
          <a:p>
            <a:r>
              <a:rPr lang="pl-PL" sz="2800" dirty="0" smtClean="0"/>
              <a:t>estetyczny i przyjazny wystrój budynków.</a:t>
            </a:r>
          </a:p>
          <a:p>
            <a:endParaRPr lang="pl-PL" sz="2800" dirty="0" smtClean="0"/>
          </a:p>
          <a:p>
            <a:endParaRPr lang="pl-PL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280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42976" y="428604"/>
            <a:ext cx="7543824" cy="569755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l-PL" sz="2800" u="sng" dirty="0" smtClean="0"/>
              <a:t>Obszary wymagające doskonalenia</a:t>
            </a:r>
            <a:r>
              <a:rPr lang="pl-PL" sz="2800" dirty="0" smtClean="0"/>
              <a:t>:</a:t>
            </a:r>
          </a:p>
          <a:p>
            <a:r>
              <a:rPr lang="pl-PL" sz="2800" dirty="0" smtClean="0"/>
              <a:t>dydaktyka: dalsze działania </a:t>
            </a:r>
            <a:r>
              <a:rPr lang="pl-PL" sz="2800" dirty="0"/>
              <a:t> </a:t>
            </a:r>
            <a:r>
              <a:rPr lang="pl-PL" sz="2800" dirty="0" smtClean="0"/>
              <a:t>w zakresie poprawy efektywności kształcenia;</a:t>
            </a:r>
          </a:p>
          <a:p>
            <a:endParaRPr lang="pl-PL" sz="2800" dirty="0" smtClean="0"/>
          </a:p>
          <a:p>
            <a:r>
              <a:rPr lang="pl-PL" sz="2800" dirty="0" smtClean="0"/>
              <a:t>środowisko ucznia: niska motywacja uczniów do nauki, duża liczba uczniów z opiniami PPP(30%);</a:t>
            </a:r>
          </a:p>
          <a:p>
            <a:endParaRPr lang="pl-PL" sz="2800" dirty="0" smtClean="0"/>
          </a:p>
          <a:p>
            <a:r>
              <a:rPr lang="pl-PL" sz="2800" dirty="0" smtClean="0"/>
              <a:t>baza szkoły: nieestetyczne otoczenie przed budynkiem gimnazjum, zużyte meble, zły stan podłóg i drzwi.</a:t>
            </a:r>
            <a:endParaRPr lang="pl-PL" sz="28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3568" y="836712"/>
            <a:ext cx="8250120" cy="541168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l-PL" sz="4400" dirty="0" smtClean="0">
                <a:latin typeface="Book Antiqua" pitchFamily="18" charset="0"/>
              </a:rPr>
              <a:t>„Nauka w szkołach powinna być prowadzona w taki sposób, aby uczniowie uważali ją za cenny dar, </a:t>
            </a:r>
          </a:p>
          <a:p>
            <a:pPr algn="ctr">
              <a:buNone/>
            </a:pPr>
            <a:r>
              <a:rPr lang="pl-PL" sz="4400" dirty="0" smtClean="0">
                <a:latin typeface="Book Antiqua" pitchFamily="18" charset="0"/>
              </a:rPr>
              <a:t>a nie za ciężki obowiązek.”</a:t>
            </a:r>
          </a:p>
          <a:p>
            <a:pPr>
              <a:buNone/>
            </a:pPr>
            <a:r>
              <a:rPr lang="pl-PL" b="1" dirty="0" smtClean="0">
                <a:latin typeface="Book Antiqua" pitchFamily="18" charset="0"/>
              </a:rPr>
              <a:t>                                          </a:t>
            </a:r>
          </a:p>
          <a:p>
            <a:pPr algn="just">
              <a:buNone/>
            </a:pPr>
            <a:r>
              <a:rPr lang="pl-PL" b="1" dirty="0" smtClean="0">
                <a:latin typeface="Book Antiqua" pitchFamily="18" charset="0"/>
              </a:rPr>
              <a:t>                                              </a:t>
            </a:r>
            <a:r>
              <a:rPr lang="pl-PL" sz="2400" b="1" i="1" dirty="0" smtClean="0">
                <a:latin typeface="Book Antiqua" pitchFamily="18" charset="0"/>
              </a:rPr>
              <a:t>Albert Einstein</a:t>
            </a:r>
            <a:endParaRPr lang="pl-PL" sz="2400" b="1" i="1" dirty="0">
              <a:latin typeface="Book Antiqua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>Podnoszenie jakości nauczania poprzez: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27584" y="1571612"/>
            <a:ext cx="8106104" cy="4676788"/>
          </a:xfrm>
        </p:spPr>
        <p:txBody>
          <a:bodyPr>
            <a:normAutofit/>
          </a:bodyPr>
          <a:lstStyle/>
          <a:p>
            <a:r>
              <a:rPr lang="pl-PL" sz="2800" dirty="0"/>
              <a:t>o</a:t>
            </a:r>
            <a:r>
              <a:rPr lang="pl-PL" sz="2800" dirty="0" smtClean="0"/>
              <a:t>rganizowanie zajęć dodatkowych mających na celu przygotowanie do egzaminów końcowych, rozwijających zainteresowania i wyrównujących szanse edukacyjne dzieci;</a:t>
            </a:r>
          </a:p>
          <a:p>
            <a:endParaRPr lang="pl-PL" sz="2800" dirty="0" smtClean="0"/>
          </a:p>
          <a:p>
            <a:r>
              <a:rPr lang="pl-PL" sz="2800" dirty="0" smtClean="0"/>
              <a:t>tworzenie optymalnych warunków uczenia tak, aby uczeń zdobywał wiedzę poprzez działanie, odkrywanie, przeżywanie i poszukiwanie</a:t>
            </a:r>
            <a:r>
              <a:rPr lang="pl-PL" sz="3100" dirty="0" smtClean="0"/>
              <a:t>;</a:t>
            </a:r>
          </a:p>
          <a:p>
            <a:endParaRPr lang="pl-PL" sz="2800" dirty="0" smtClean="0"/>
          </a:p>
          <a:p>
            <a:pPr>
              <a:buNone/>
            </a:pPr>
            <a:endParaRPr lang="pl-PL" sz="2800" dirty="0" smtClean="0"/>
          </a:p>
          <a:p>
            <a:endParaRPr lang="pl-PL" sz="2800" dirty="0" smtClean="0"/>
          </a:p>
          <a:p>
            <a:endParaRPr lang="pl-PL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71538" y="428604"/>
            <a:ext cx="7862150" cy="6143668"/>
          </a:xfrm>
        </p:spPr>
        <p:txBody>
          <a:bodyPr>
            <a:normAutofit fontScale="92500" lnSpcReduction="10000"/>
          </a:bodyPr>
          <a:lstStyle/>
          <a:p>
            <a:r>
              <a:rPr lang="pl-PL" sz="3000" dirty="0" smtClean="0"/>
              <a:t>stawianie ucznia w autentycznych sytuacjach mających na celu praktyczne zastosowanie wiedzy i umiejętności; </a:t>
            </a:r>
          </a:p>
          <a:p>
            <a:endParaRPr lang="pl-PL" sz="3000" dirty="0" smtClean="0"/>
          </a:p>
          <a:p>
            <a:r>
              <a:rPr lang="pl-PL" sz="3000" dirty="0" smtClean="0"/>
              <a:t>dalsze doskonalenie WSO pod kątem oceniania kształtującego;</a:t>
            </a:r>
          </a:p>
          <a:p>
            <a:endParaRPr lang="pl-PL" sz="3000" dirty="0" smtClean="0"/>
          </a:p>
          <a:p>
            <a:pPr algn="just"/>
            <a:r>
              <a:rPr lang="pl-PL" sz="3000" dirty="0" smtClean="0"/>
              <a:t>wdrażanie uczniów do samokontroli </a:t>
            </a:r>
          </a:p>
          <a:p>
            <a:pPr algn="just">
              <a:buNone/>
            </a:pPr>
            <a:r>
              <a:rPr lang="pl-PL" sz="3000" dirty="0" smtClean="0"/>
              <a:t>   i odpowiedzialności za własny proces </a:t>
            </a:r>
          </a:p>
          <a:p>
            <a:pPr algn="just">
              <a:buNone/>
            </a:pPr>
            <a:r>
              <a:rPr lang="pl-PL" sz="3000" dirty="0" smtClean="0"/>
              <a:t>   uczenia się;</a:t>
            </a:r>
          </a:p>
          <a:p>
            <a:endParaRPr lang="pl-PL" sz="3000" dirty="0" smtClean="0"/>
          </a:p>
          <a:p>
            <a:r>
              <a:rPr lang="pl-PL" sz="3000" dirty="0" smtClean="0"/>
              <a:t>stwarzanie coraz lepszych warunków nauki</a:t>
            </a:r>
          </a:p>
          <a:p>
            <a:pPr>
              <a:buNone/>
            </a:pPr>
            <a:r>
              <a:rPr lang="pl-PL" sz="3000" dirty="0" smtClean="0"/>
              <a:t>   i pracy;</a:t>
            </a:r>
          </a:p>
          <a:p>
            <a:endParaRPr lang="pl-PL" sz="3300" dirty="0" smtClean="0"/>
          </a:p>
          <a:p>
            <a:endParaRPr lang="pl-PL" sz="3300" dirty="0" smtClean="0"/>
          </a:p>
          <a:p>
            <a:endParaRPr lang="pl-PL" sz="2800" dirty="0" smtClean="0"/>
          </a:p>
          <a:p>
            <a:endParaRPr lang="pl-PL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zesilenie">
  <a:themeElements>
    <a:clrScheme name="Przesileni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Przesileni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Przesileni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652</TotalTime>
  <Words>598</Words>
  <Application>Microsoft Office PowerPoint</Application>
  <PresentationFormat>Pokaz na ekranie (4:3)</PresentationFormat>
  <Paragraphs>133</Paragraphs>
  <Slides>16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17" baseType="lpstr">
      <vt:lpstr>Przesilenie</vt:lpstr>
      <vt:lpstr>       Koncepcja  funkcjonowania i rozwoju  Zespołu Szkół  im. Polskich Noblistów  w Walimiu</vt:lpstr>
      <vt:lpstr> </vt:lpstr>
      <vt:lpstr>Kierunki rozwoju w oparciu  o analizę mocnych i słabych stron</vt:lpstr>
      <vt:lpstr> </vt:lpstr>
      <vt:lpstr> </vt:lpstr>
      <vt:lpstr> </vt:lpstr>
      <vt:lpstr> </vt:lpstr>
      <vt:lpstr>Podnoszenie jakości nauczania poprzez:</vt:lpstr>
      <vt:lpstr> </vt:lpstr>
      <vt:lpstr> </vt:lpstr>
      <vt:lpstr> </vt:lpstr>
      <vt:lpstr> </vt:lpstr>
      <vt:lpstr>Oddziaływania wychowawcze  i opiekuńcze</vt:lpstr>
      <vt:lpstr> </vt:lpstr>
      <vt:lpstr>Modernizacja bazy dydaktycznej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Koncepcja funkcjonowania i rozwoju Zespołu Szkół im. Polskich Noblistów w Walimiu</dc:title>
  <dc:creator>Admin</dc:creator>
  <cp:lastModifiedBy>ppp</cp:lastModifiedBy>
  <cp:revision>69</cp:revision>
  <dcterms:created xsi:type="dcterms:W3CDTF">2012-03-23T08:26:15Z</dcterms:created>
  <dcterms:modified xsi:type="dcterms:W3CDTF">2013-01-09T17:19:10Z</dcterms:modified>
</cp:coreProperties>
</file>